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86" r:id="rId5"/>
    <p:sldId id="285" r:id="rId6"/>
    <p:sldId id="288" r:id="rId7"/>
    <p:sldId id="289" r:id="rId8"/>
    <p:sldId id="290" r:id="rId9"/>
    <p:sldId id="293" r:id="rId10"/>
    <p:sldId id="294" r:id="rId11"/>
    <p:sldId id="292" r:id="rId12"/>
    <p:sldId id="291" r:id="rId13"/>
    <p:sldId id="287" r:id="rId14"/>
    <p:sldId id="281" r:id="rId15"/>
    <p:sldId id="28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102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-730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CE7186-5AB6-4EA6-A350-F2A4BD5E6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90D4B88-A157-4FB1-A425-AB2A9D669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EB90037-1BC0-4FEA-AFD3-680BC56A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0123-2DCC-4E2B-88AE-7EC3F6CE6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C1D5B9C-EC88-4E2D-A6ED-516255E70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4E8F26A-C6A8-4805-BBA1-23A629F4AF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9658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D22556-7316-4B18-ABD5-769790E40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E3D293A-D8AA-4041-9FAF-3358F5FE6F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78D14FA-49F9-40FC-B17D-7DFE89C1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BEADB11-729D-4FD2-99DB-1D239330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9AD55D-1BF2-48B4-8ACD-F673367B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2445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8B7A932-1047-45E9-A860-2ADB5B3664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B6EDA1E-44E4-4641-82CE-96C6F2D31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7D7081C-0194-4897-B7FC-9DCC52268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B0A5D7B-B4B8-4B90-A0A2-12631FE6F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75BBD32-D082-458E-A9ED-5B9C6EB50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727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DFEE06-6E48-4C4D-A71F-C2B778051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860A0F2-68C5-4212-AD2C-1943252E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F6ACD53-904A-485E-B1BB-412E2FCB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E8050B-D8EE-4DD0-95E5-CA1F9981E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2F79FD9-B2D9-4085-ABC6-22F49DD20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004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A3E00A-4BCE-4006-A66E-7632B5116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7AF77FD-0433-4310-9E66-7B7B6051A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637A47-9CF6-4702-B32D-65D5FE680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2A29316-8D2A-4FD3-A1C0-2A5236FCC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866BFA-D573-49A5-9875-47872580A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0685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8C3012-55E7-493D-BB4C-4A8DA26F6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0C4B89E-9F5F-4F7B-9328-F71A849CC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6388D9F-E539-461C-9387-2FAF369F3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C8A510E-11D7-417C-9A3C-6C6918B48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FC9F1D9-C80E-43D1-AAC8-94945B73A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F49B2E-4F59-4104-AEB6-F23423646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7854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A72B24-01B7-4A81-A3E6-553EB565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300D63C-4046-4033-819E-30705E05E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F91FBAD-4CD7-48B6-9141-5B8E67451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011C4DF-28C1-4821-918D-A9014D9BE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FC491A-AA42-4B02-80A2-82AB70952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7FAC7A2-0C86-45A2-8A6C-063E825BA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03CADE8-9DE8-4490-870B-06938E7DA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8A4DEBA-A96E-47F1-B0BD-CA2769A0D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420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0AE547-5A90-49BC-A059-B58258F37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BB9779E-3E45-47FD-994A-0A60EF8E2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D9B2A91-A5CC-4D09-AF68-91DACC862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06CF5D5-C47E-40AA-A3C3-36839DF7A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6627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562618E-3B2A-4ACF-A542-0204F1B9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AE53B61-0F95-47BF-BFA7-A5E6D669D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3982D59-9D37-4857-9D63-99C35424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463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8EC1C4-5CBC-4A67-9431-D0E3CCE15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027A0A1-3E88-476D-8C0E-0164AFB43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E8BA306-2B75-4123-8E18-0A12E0215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160CF63-6F4F-448E-B75C-60BB8AB59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BBB68A2-FE8D-4CC4-95F6-C320B5FDD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E44BBB0-65CE-4EA6-9E75-4C22E2E37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099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E2ABA3-C638-453A-9A80-17D310DA4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B4ABE1B-5140-4CD5-8FF7-3478B62A69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C463184-496B-4E05-9E37-3B071838E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0BD0817-3E88-4B72-A98D-BC2BBFF11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E68A376-7642-4899-963D-10601532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AC9FC7D-6C98-4452-83A1-787FECE59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490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82D898-E915-4466-9684-443741A7F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40BD9E0-98A7-41D0-8A08-4E3D1E54D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26E3937-2BA7-4C55-AF7F-05269A69C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C2EF5-CEE7-4AC2-94EC-2A1C0F915E8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31B9EEE-6150-49BC-8F43-1A684BF895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40203D-588E-41A1-806B-A54C6F388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31A73-AC8B-4A15-BB36-EE995DB8D56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50B182B-4CC1-415F-BD65-70B724D3EBA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97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rg.ru/2021/07/12/chemu-budut-uchit-v-shkole-s-1-sentiabria-2022-goda.html" TargetMode="External"/><Relationship Id="rId3" Type="http://schemas.openxmlformats.org/officeDocument/2006/relationships/hyperlink" Target="https://fgos.ru/" TargetMode="External"/><Relationship Id="rId7" Type="http://schemas.openxmlformats.org/officeDocument/2006/relationships/hyperlink" Target="https://externat.foxford.ru/polezno-znat/fgos-2020" TargetMode="External"/><Relationship Id="rId2" Type="http://schemas.openxmlformats.org/officeDocument/2006/relationships/hyperlink" Target="http://publication.pravo.gov.ru/Document/View/0001202107050027?index=0&amp;rangeSize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du53.ru/np-includes/upload/2021/09/21/16562.pdf" TargetMode="External"/><Relationship Id="rId5" Type="http://schemas.openxmlformats.org/officeDocument/2006/relationships/hyperlink" Target="https://edu.gov.ru/" TargetMode="External"/><Relationship Id="rId4" Type="http://schemas.openxmlformats.org/officeDocument/2006/relationships/hyperlink" Target="http://edsoo.r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dsoo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edu.gov.ru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7BE39B-FA86-4A4B-ABFB-7C6716A61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562" y="1173518"/>
            <a:ext cx="10755392" cy="23876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ФГОС третьего поколения.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Изменения.</a:t>
            </a:r>
            <a:endParaRPr lang="ru-RU" b="1" dirty="0">
              <a:solidFill>
                <a:srgbClr val="E2102B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F1408C5-15EB-45D0-86F9-5FF4D41955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5257" y="3887654"/>
            <a:ext cx="5394036" cy="1655762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7411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0999" y="350518"/>
          <a:ext cx="11551923" cy="6187443"/>
        </p:xfrm>
        <a:graphic>
          <a:graphicData uri="http://schemas.openxmlformats.org/drawingml/2006/table">
            <a:tbl>
              <a:tblPr/>
              <a:tblGrid>
                <a:gridCol w="2372514"/>
                <a:gridCol w="2321557"/>
                <a:gridCol w="1150488"/>
                <a:gridCol w="1117169"/>
                <a:gridCol w="1250445"/>
                <a:gridCol w="1669875"/>
                <a:gridCol w="1669875"/>
              </a:tblGrid>
              <a:tr h="8078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Иностранный язык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(английский 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–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204/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204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454"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Математика и информатика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132/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132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136/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136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136/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136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136/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136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540/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540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454"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Обществознание и естествознание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Окружающий мир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66/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61925" algn="l"/>
                          <a:tab pos="207645" algn="ctr"/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270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/270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681"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Основы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@Arial Unicode MS"/>
                          <a:cs typeface="Times New Roman"/>
                        </a:rPr>
                        <a:t>религиозных культур и светской этики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Основы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@Arial Unicode MS"/>
                          <a:cs typeface="Times New Roman"/>
                        </a:rPr>
                        <a:t>религиозных культур и светской этики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–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–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–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27">
                <a:tc rowSpan="2"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Искусство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Музыка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33/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135/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135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4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Изобразительное искусство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33/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135/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135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27"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Технология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Технология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33/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135/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135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27"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99/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102/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102/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102/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405/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270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27">
                <a:tc gridSpan="2"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693/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676,5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850/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782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850/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782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884/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816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3277/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3056,50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454">
                <a:tc gridSpan="2"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 i="1">
                          <a:latin typeface="Times New Roman"/>
                          <a:ea typeface="Calibri"/>
                          <a:cs typeface="Times New Roman"/>
                        </a:rPr>
                        <a:t>Часть, формируемая участниками образовательных отношений: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–/33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-/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169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27">
                <a:tc gridSpan="2"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Максимально допустимая недельная нагрузка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21/693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26/884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26/884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26/884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3345/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3225,5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4440" y="1996440"/>
            <a:ext cx="10210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Новые ФГОС предусматривают внедрение элементов финансовой грамотности в предметы обязательной школьной программы с 01.09.2022 г.</a:t>
            </a: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8040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Предметные результаты освоения программы </a:t>
            </a:r>
            <a:r>
              <a:rPr lang="ru-RU" dirty="0" smtClean="0"/>
              <a:t>НОО (финансовая грамотность)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55320" y="2272283"/>
          <a:ext cx="11201400" cy="4165092"/>
        </p:xfrm>
        <a:graphic>
          <a:graphicData uri="http://schemas.openxmlformats.org/drawingml/2006/table">
            <a:tbl>
              <a:tblPr/>
              <a:tblGrid>
                <a:gridCol w="4458358"/>
                <a:gridCol w="674304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Математика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800" b="1" dirty="0"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800" b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2800" b="1" dirty="0">
                          <a:latin typeface="Calibri"/>
                          <a:ea typeface="Calibri"/>
                          <a:cs typeface="Times New Roman"/>
                        </a:rPr>
                        <a:t> 43.4 пп.7)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использование начальных математических знаний в повседневных ситуациях для описания и объяснения окружающих предметов, процессов и явлений, оценки их количественных и пространственных отношений</a:t>
                      </a: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, в том числе в сфере личных и семейных финансов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Calibri"/>
                          <a:cs typeface="Times New Roman"/>
                        </a:rPr>
                        <a:t>Окружающий мир </a:t>
                      </a:r>
                      <a:endParaRPr lang="ru-RU" sz="28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800" b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2800" b="1" dirty="0">
                          <a:latin typeface="Calibri"/>
                          <a:ea typeface="Calibri"/>
                          <a:cs typeface="Times New Roman"/>
                        </a:rPr>
                        <a:t> 43.5 пп.9)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формирование навыков здорового и безопасного образа жизни на основе выполнения правил безопасного поведения в окружающей среде, </a:t>
                      </a: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в том числе знаний о небезопасности разглашения личной и финансовой информации при общении с людьми вне семьи, в сети Интернет и опыта соблюдения правил безопасного поведения при использовании личных финансов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22280" cy="167703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Перечень обязательных предметных областей, учебных предметов и учебных модулей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 </a:t>
            </a:r>
            <a:r>
              <a:rPr lang="ru-RU" dirty="0" smtClean="0"/>
              <a:t>предметную область «ОРКСЭ» </a:t>
            </a:r>
            <a:r>
              <a:rPr lang="ru-RU" dirty="0" smtClean="0"/>
              <a:t>входят </a:t>
            </a:r>
            <a:r>
              <a:rPr lang="ru-RU" dirty="0" smtClean="0"/>
              <a:t>учебные модули по основам православной, исламской, буддистской, иудейской культур, религиозных культур народов России, светской этике. Родители могут выбрать любой модуль. Свое решение им понадобится оформить письменно – подготовить заявление (п. 32.1 ФГОС </a:t>
            </a:r>
            <a:r>
              <a:rPr lang="ru-RU" dirty="0" smtClean="0"/>
              <a:t>НОО. </a:t>
            </a:r>
            <a:r>
              <a:rPr lang="ru-RU" dirty="0" smtClean="0"/>
              <a:t>Форма такого заявления не утверждена, школа вправе разработать шаблон самостоятельно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E210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ru-RU" sz="3200" b="1" dirty="0">
              <a:solidFill>
                <a:srgbClr val="E210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87284" y="3963572"/>
            <a:ext cx="5840436" cy="211015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 рабочих программах </a:t>
            </a:r>
            <a:r>
              <a:rPr lang="ru-RU" sz="2800" dirty="0" smtClean="0"/>
              <a:t>в разделе тематическое планирование указываем электронные образовательные ресурсы</a:t>
            </a:r>
            <a:endParaRPr lang="ru-RU" sz="2800" dirty="0" smtClean="0"/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49572" y="1602546"/>
            <a:ext cx="5005754" cy="1371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Введена финансовая грамотность</a:t>
            </a:r>
            <a:endParaRPr lang="ru-RU" sz="28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86265" y="1648266"/>
            <a:ext cx="3540369" cy="1371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Уменьшено количество аудиторной нагрузки</a:t>
            </a:r>
            <a:endParaRPr lang="ru-RU" sz="2800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Использованные материалы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publication.pravo.gov.ru/Document/View/0001202107050027?index=0&amp;rangeSize=1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- Приказ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 просвещения Российской Федерации от 31.05.2021 № 287 "Об утверждении федерального государственного образовательного стандарта основного общего образования"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https://fgos.ru/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тексты ФГОС всех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уровней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5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US" sz="2500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edsoo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.</a:t>
            </a:r>
            <a:r>
              <a:rPr lang="en-US" sz="2500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– сайт, сопровождающий введение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и апробацию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Рабочих программ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ФГОС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500" u="sng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://edu.gov.ru/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– сайт </a:t>
            </a:r>
            <a:r>
              <a:rPr lang="ru-RU" sz="2500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http://edu53.ru/np-includes/upload/2021/09/21/16562.pdf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- Изменения в новых ФГОС НОО и ООО 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externat.foxford.ru/polezno-znat/fgos-2020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rg.ru/2021/07/12/chemu-budut-uchit-v-shkole-s-1-sentiabria-2022-goda.html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7861" y="694157"/>
            <a:ext cx="105156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Методологическая основа –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системно-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деятельностный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подход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Приводят стандарты в соответствие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c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Федеральным законом «Об образовании в Российской Федерации;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Обеспечивают вариативность содержания образовательных программ основного общего образования, возможность формирования программ разного уровня сложности и направленности с учетом потребностей и способностей  обучающихся;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Устанавливают вариативность сроков реализации программ (не только в сторону увеличения, но и в сторону сокращения);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Детализируют условия реализации образовательных программ;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Детализируют требования к результатам освоения учащимися программ ООО;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Оптимизируют требования к основной образовательной программе и рабочей программе;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Прописывают требования к организации электронного обучения и применению дистанционных образовательных технологий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22367">
            <a:off x="155971" y="4528150"/>
            <a:ext cx="5322276" cy="3581173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Научно-методическое сопровождение ФГОС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908538" y="2506662"/>
            <a:ext cx="10515600" cy="2628046"/>
          </a:xfrm>
        </p:spPr>
        <p:txBody>
          <a:bodyPr>
            <a:normAutofit/>
          </a:bodyPr>
          <a:lstStyle/>
          <a:p>
            <a:pPr lvl="0"/>
            <a:r>
              <a:rPr lang="en-US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b="1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edsoo</a:t>
            </a:r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b="1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ru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сайт, сопровождающий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введение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pPr marL="0" lvl="0" indent="0">
              <a:buNone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апробацию Рабочих программ ФГОС</a:t>
            </a:r>
          </a:p>
          <a:p>
            <a:pPr marL="0" indent="0">
              <a:buNone/>
            </a:pP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https://edu.gov.ru/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lang="ru-RU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России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8741" y="4960995"/>
            <a:ext cx="6941503" cy="4839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Требования к рабочим программам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2087879"/>
            <a:ext cx="10728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Рабочие программы учебных предметов, курсов и модулей необходимо формировать с учетом рабочей программы воспитания. В тематическом планировании нужно указать, что по каждой теме </a:t>
            </a:r>
            <a:r>
              <a:rPr lang="ru-RU" sz="2800" u="sng" dirty="0" smtClean="0"/>
              <a:t>возможно</a:t>
            </a:r>
            <a:r>
              <a:rPr lang="ru-RU" sz="2800" dirty="0" smtClean="0"/>
              <a:t> использовать электронные образовательные ресурсы. Требования к рабочим программам теперь едины, и нет отдельных норм для рабочих программ внеурочной деятельности. Но в описании к учебным курсам такой деятельности обязательно нужно указать форму проведения занятия (п. 31.1 ФГОС </a:t>
            </a:r>
            <a:r>
              <a:rPr lang="ru-RU" sz="2800" dirty="0" smtClean="0"/>
              <a:t>НОО</a:t>
            </a:r>
            <a:r>
              <a:rPr lang="ru-RU" sz="2800" dirty="0" smtClean="0"/>
              <a:t>)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Объем часов аудиторной нагрузки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62000" y="1600200"/>
          <a:ext cx="10515600" cy="2133600"/>
        </p:xfrm>
        <a:graphic>
          <a:graphicData uri="http://schemas.openxmlformats.org/drawingml/2006/table">
            <a:tbl>
              <a:tblPr/>
              <a:tblGrid>
                <a:gridCol w="4185398"/>
                <a:gridCol w="6330202"/>
              </a:tblGrid>
              <a:tr h="2133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Было: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2904 – минимум,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3345 – </a:t>
                      </a: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максимум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Стало: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2954 </a:t>
                      </a: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– минимум, </a:t>
                      </a:r>
                      <a:endParaRPr lang="ru-RU" sz="2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3190 </a:t>
                      </a: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– максимум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(п. 32.1 ФГОС НОО</a:t>
                      </a: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05543" y="4038600"/>
            <a:ext cx="8954695" cy="598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Объем внеурочной деятельности на уровне НОО</a:t>
            </a:r>
            <a:endParaRPr lang="ru-RU" sz="32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29640" y="4878323"/>
          <a:ext cx="10653077" cy="952627"/>
        </p:xfrm>
        <a:graphic>
          <a:graphicData uri="http://schemas.openxmlformats.org/drawingml/2006/table">
            <a:tbl>
              <a:tblPr/>
              <a:tblGrid>
                <a:gridCol w="4240116"/>
                <a:gridCol w="641296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Было: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1350 </a:t>
                      </a: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часов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Стало: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1320 </a:t>
                      </a: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часов (п. 32.2 ФГОС НОО)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280" y="335281"/>
            <a:ext cx="10515600" cy="1477328"/>
          </a:xfrm>
        </p:spPr>
        <p:txBody>
          <a:bodyPr>
            <a:normAutofit fontScale="90000"/>
          </a:bodyPr>
          <a:lstStyle/>
          <a:p>
            <a:pPr lvl="0" indent="28575" fontAlgn="base">
              <a:lnSpc>
                <a:spcPct val="100000"/>
              </a:lnSpc>
              <a:spcAft>
                <a:spcPct val="0"/>
              </a:spcAft>
              <a:tabLst>
                <a:tab pos="2857500" algn="l"/>
                <a:tab pos="5829300" algn="l"/>
                <a:tab pos="5943600" algn="l"/>
              </a:tabLst>
            </a:pPr>
            <a:r>
              <a:rPr lang="ru-RU" sz="2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Сравнительная </a:t>
            </a:r>
            <a:r>
              <a:rPr lang="ru-RU" sz="2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таблица учебного плана МБОУ </a:t>
            </a:r>
            <a:r>
              <a:rPr lang="ru-RU" sz="2700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Лицей №12 г. Лениногорска</a:t>
            </a:r>
            <a:r>
              <a:rPr lang="ru-RU" sz="2700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2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 smtClean="0"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ФГОС -10 (вариант 3) и примерного учебного плана ФГОС -22 (вариант 4) с изучением родного языка (шестидневная учебная неделя)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1000" y="1810512"/>
          <a:ext cx="11810999" cy="4947350"/>
        </p:xfrm>
        <a:graphic>
          <a:graphicData uri="http://schemas.openxmlformats.org/drawingml/2006/table">
            <a:tbl>
              <a:tblPr/>
              <a:tblGrid>
                <a:gridCol w="2549145"/>
                <a:gridCol w="2186564"/>
                <a:gridCol w="1323914"/>
                <a:gridCol w="1323914"/>
                <a:gridCol w="1311718"/>
                <a:gridCol w="1557872"/>
                <a:gridCol w="1557872"/>
              </a:tblGrid>
              <a:tr h="40030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Предметная область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Учебные предметы, 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классы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Количество часов в неделю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Всего часов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было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/стало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0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0304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>
                          <a:latin typeface="Times New Roman"/>
                          <a:ea typeface="Calibri"/>
                          <a:cs typeface="Times New Roman"/>
                        </a:rPr>
                        <a:t>                                Обязательная часть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030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русский язык и литературное чтение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4/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5/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5/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5/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19/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6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Литературное чтение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11/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2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 Родной язык  и литературное чтение на родном языке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Родной язык  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12/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0039" y="635507"/>
          <a:ext cx="11582400" cy="5758815"/>
        </p:xfrm>
        <a:graphic>
          <a:graphicData uri="http://schemas.openxmlformats.org/drawingml/2006/table">
            <a:tbl>
              <a:tblPr/>
              <a:tblGrid>
                <a:gridCol w="2499806"/>
                <a:gridCol w="2144246"/>
                <a:gridCol w="1298289"/>
                <a:gridCol w="1298289"/>
                <a:gridCol w="1286330"/>
                <a:gridCol w="1527720"/>
                <a:gridCol w="1527720"/>
              </a:tblGrid>
              <a:tr h="282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Иностранный язык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6/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Математика и информатика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16/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Обществознание и естествознание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Окружающий мир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8/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Основы религиозных культур и светской этики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Основы религиозных культур и светской этики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2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Искусство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Музыка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Изобразительное искусство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Технология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Технология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12/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2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25/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25/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26/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97/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18160" y="829055"/>
          <a:ext cx="10835639" cy="1402080"/>
        </p:xfrm>
        <a:graphic>
          <a:graphicData uri="http://schemas.openxmlformats.org/drawingml/2006/table">
            <a:tbl>
              <a:tblPr/>
              <a:tblGrid>
                <a:gridCol w="4440938"/>
                <a:gridCol w="1241507"/>
                <a:gridCol w="1241507"/>
                <a:gridCol w="1230071"/>
                <a:gridCol w="1220712"/>
                <a:gridCol w="146090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Calibri"/>
                          <a:cs typeface="Times New Roman"/>
                        </a:rPr>
                        <a:t>Часть, формируемая участниками образовательных отношений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-/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-/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Максимально допустимая недельная  нагрузка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21/21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26/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26/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26/</a:t>
                      </a: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99/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040" y="76136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Сравнительная таблица учебного плана МБОУ «Лицей №12 г. Лениногорска</a:t>
            </a:r>
            <a:r>
              <a:rPr lang="ru-RU" sz="2700" dirty="0" smtClean="0"/>
              <a:t>»,ФГОС </a:t>
            </a:r>
            <a:r>
              <a:rPr lang="ru-RU" sz="2700" dirty="0" smtClean="0"/>
              <a:t>-10 (вариант 3) и примерного учебного плана ФГОС -22 (вариант 4) с изучением родного языка   (шестидневная учебная неделя)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2921" y="2491295"/>
          <a:ext cx="11475720" cy="2650744"/>
        </p:xfrm>
        <a:graphic>
          <a:graphicData uri="http://schemas.openxmlformats.org/drawingml/2006/table">
            <a:tbl>
              <a:tblPr/>
              <a:tblGrid>
                <a:gridCol w="2356864"/>
                <a:gridCol w="2306243"/>
                <a:gridCol w="1142899"/>
                <a:gridCol w="1109799"/>
                <a:gridCol w="1242197"/>
                <a:gridCol w="1658859"/>
                <a:gridCol w="1658859"/>
              </a:tblGrid>
              <a:tr h="271780">
                <a:tc rowSpan="2"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Предметные области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Учебные предметы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Классы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Количество часов в неделю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 i="1">
                          <a:latin typeface="Times New Roman"/>
                          <a:ea typeface="Calibri"/>
                          <a:cs typeface="Times New Roman"/>
                        </a:rPr>
                        <a:t>Обязательная часть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10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Русский язык и литературное чтение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132/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165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170/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170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170/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170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170/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170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642/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675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Литературное чтение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66/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102/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102/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102/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372/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405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2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Родной язык и литературное чтение на родном языке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Родной язык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66/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61925" algn="l"/>
                          <a:tab pos="207645" algn="ctr"/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270/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135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921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Литературное чтение на родном языке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33/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16,5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34/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7500" algn="l"/>
                          <a:tab pos="5829300" algn="l"/>
                          <a:tab pos="59436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135/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118,5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906</Words>
  <Application>Microsoft Office PowerPoint</Application>
  <PresentationFormat>Произвольный</PresentationFormat>
  <Paragraphs>271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ФГОС третьего поколения. Изменения.</vt:lpstr>
      <vt:lpstr>Методологическая основа –  системно-деятельностный подход</vt:lpstr>
      <vt:lpstr>Научно-методическое сопровождение ФГОС</vt:lpstr>
      <vt:lpstr>Требования к рабочим программам</vt:lpstr>
      <vt:lpstr>Объем часов аудиторной нагрузки</vt:lpstr>
      <vt:lpstr>  Сравнительная таблица учебного плана МБОУ «Лицей №12 г. Лениногорска»,  ФГОС -10 (вариант 3) и примерного учебного плана ФГОС -22 (вариант 4) с изучением родного языка (шестидневная учебная неделя) </vt:lpstr>
      <vt:lpstr>Слайд 7</vt:lpstr>
      <vt:lpstr>Слайд 8</vt:lpstr>
      <vt:lpstr>Сравнительная таблица учебного плана МБОУ «Лицей №12 г. Лениногорска»,ФГОС -10 (вариант 3) и примерного учебного плана ФГОС -22 (вариант 4) с изучением родного языка   (шестидневная учебная неделя)  </vt:lpstr>
      <vt:lpstr>Слайд 10</vt:lpstr>
      <vt:lpstr>Слайд 11</vt:lpstr>
      <vt:lpstr>Предметные результаты освоения программы НОО (финансовая грамотность)</vt:lpstr>
      <vt:lpstr>Перечень обязательных предметных областей, учебных предметов и учебных модулей</vt:lpstr>
      <vt:lpstr>Выводы</vt:lpstr>
      <vt:lpstr>Использованные материалы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11</cp:lastModifiedBy>
  <cp:revision>17</cp:revision>
  <dcterms:created xsi:type="dcterms:W3CDTF">2021-10-25T08:59:21Z</dcterms:created>
  <dcterms:modified xsi:type="dcterms:W3CDTF">2022-02-08T08:05:24Z</dcterms:modified>
</cp:coreProperties>
</file>